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56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13" autoAdjust="0"/>
  </p:normalViewPr>
  <p:slideViewPr>
    <p:cSldViewPr>
      <p:cViewPr>
        <p:scale>
          <a:sx n="90" d="100"/>
          <a:sy n="90" d="100"/>
        </p:scale>
        <p:origin x="-1160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EE04-7A49-364C-87AE-966062A4E696}" type="datetimeFigureOut">
              <a:rPr lang="en-US" smtClean="0"/>
              <a:t>28/04/20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5BB7F-B1FA-A94C-91CF-0F890102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/>
              <a:t>Missing words in order: </a:t>
            </a:r>
            <a:r>
              <a:rPr lang="en-GB" sz="1200" dirty="0" smtClean="0"/>
              <a:t>young, children, adults,</a:t>
            </a:r>
            <a:r>
              <a:rPr lang="en-GB" sz="1200" baseline="0" dirty="0" smtClean="0"/>
              <a:t> </a:t>
            </a:r>
            <a:r>
              <a:rPr lang="en-GB" sz="1200" dirty="0" smtClean="0"/>
              <a:t>10, perpetrator, aggressive,</a:t>
            </a:r>
            <a:r>
              <a:rPr lang="en-GB" sz="1200" baseline="0" dirty="0" smtClean="0"/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verbal</a:t>
            </a:r>
            <a:r>
              <a:rPr lang="en-GB" sz="1200" dirty="0" smtClean="0"/>
              <a:t>,</a:t>
            </a:r>
            <a:r>
              <a:rPr lang="en-GB" sz="1200" baseline="0" dirty="0" smtClean="0"/>
              <a:t> </a:t>
            </a:r>
            <a:r>
              <a:rPr lang="en-GB" sz="1200" dirty="0" smtClean="0"/>
              <a:t>hitting, knives</a:t>
            </a:r>
          </a:p>
          <a:p>
            <a:r>
              <a:rPr lang="en-GB" sz="1200" b="1" dirty="0" smtClean="0"/>
              <a:t>Questions:</a:t>
            </a:r>
          </a:p>
          <a:p>
            <a:r>
              <a:rPr lang="en-GB" sz="1200" baseline="0" dirty="0" smtClean="0"/>
              <a:t>Why is it from the age of 10?</a:t>
            </a:r>
            <a:endParaRPr lang="en-GB" dirty="0" smtClean="0"/>
          </a:p>
          <a:p>
            <a:r>
              <a:rPr lang="en-US" dirty="0" smtClean="0"/>
              <a:t>What does the word ‘perpetrator’ mean?</a:t>
            </a:r>
          </a:p>
          <a:p>
            <a:r>
              <a:rPr lang="en-US" dirty="0" smtClean="0"/>
              <a:t>Does it count</a:t>
            </a:r>
            <a:r>
              <a:rPr lang="en-US" baseline="0" dirty="0" smtClean="0"/>
              <a:t> as ‘youth violence’ if it happens in school?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A15B3-4273-46D6-B4B3-50AD6475CD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3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6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5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0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1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6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D6D6-0D73-4418-83F7-690FCDA10144}" type="datetimeFigureOut">
              <a:rPr lang="en-GB" smtClean="0"/>
              <a:t>28/04/20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E9AD-02A4-46F8-AEF8-F3501DDE5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7" y="2242591"/>
            <a:ext cx="16851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b="1" dirty="0" smtClean="0">
                <a:solidFill>
                  <a:srgbClr val="000000"/>
                </a:solidFill>
              </a:rPr>
              <a:t>erpetrator    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verbal </a:t>
            </a:r>
          </a:p>
          <a:p>
            <a:endParaRPr lang="en-GB" sz="2000" b="1" dirty="0" smtClean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aggressive    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10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>
                <a:solidFill>
                  <a:srgbClr val="000000"/>
                </a:solidFill>
              </a:rPr>
              <a:t>k</a:t>
            </a:r>
            <a:r>
              <a:rPr lang="en-GB" sz="2000" b="1" dirty="0" smtClean="0">
                <a:solidFill>
                  <a:srgbClr val="000000"/>
                </a:solidFill>
              </a:rPr>
              <a:t>nives      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young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adults    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children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0000"/>
                </a:solidFill>
              </a:rPr>
              <a:t>hitting 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844" y="2242591"/>
            <a:ext cx="4644516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Violence involving </a:t>
            </a:r>
            <a:r>
              <a:rPr lang="en-GB" sz="2800" dirty="0" smtClean="0">
                <a:solidFill>
                  <a:srgbClr val="000000"/>
                </a:solidFill>
              </a:rPr>
              <a:t>…………… people, </a:t>
            </a:r>
            <a:r>
              <a:rPr lang="en-GB" sz="2800" dirty="0">
                <a:solidFill>
                  <a:srgbClr val="000000"/>
                </a:solidFill>
              </a:rPr>
              <a:t>typically </a:t>
            </a:r>
            <a:r>
              <a:rPr lang="en-GB" sz="2800" dirty="0" smtClean="0">
                <a:solidFill>
                  <a:srgbClr val="000000"/>
                </a:solidFill>
              </a:rPr>
              <a:t>………………., </a:t>
            </a:r>
            <a:r>
              <a:rPr lang="en-GB" sz="2800" dirty="0">
                <a:solidFill>
                  <a:srgbClr val="000000"/>
                </a:solidFill>
              </a:rPr>
              <a:t>adolescents, and </a:t>
            </a:r>
            <a:r>
              <a:rPr lang="en-GB" sz="2800" dirty="0" smtClean="0">
                <a:solidFill>
                  <a:srgbClr val="000000"/>
                </a:solidFill>
              </a:rPr>
              <a:t>young ……….. </a:t>
            </a:r>
            <a:r>
              <a:rPr lang="en-GB" sz="2800" dirty="0">
                <a:solidFill>
                  <a:srgbClr val="000000"/>
                </a:solidFill>
              </a:rPr>
              <a:t>between the ages of </a:t>
            </a:r>
            <a:r>
              <a:rPr lang="en-GB" sz="2800" dirty="0" smtClean="0">
                <a:solidFill>
                  <a:srgbClr val="000000"/>
                </a:solidFill>
              </a:rPr>
              <a:t>…. </a:t>
            </a:r>
            <a:r>
              <a:rPr lang="en-GB" sz="2800" dirty="0">
                <a:solidFill>
                  <a:srgbClr val="000000"/>
                </a:solidFill>
              </a:rPr>
              <a:t>and 24. The young person can be the victim, the </a:t>
            </a:r>
            <a:r>
              <a:rPr lang="en-GB" sz="2800" dirty="0" smtClean="0">
                <a:solidFill>
                  <a:srgbClr val="000000"/>
                </a:solidFill>
              </a:rPr>
              <a:t>………………………, </a:t>
            </a:r>
            <a:r>
              <a:rPr lang="en-GB" sz="2800" dirty="0">
                <a:solidFill>
                  <a:srgbClr val="000000"/>
                </a:solidFill>
              </a:rPr>
              <a:t>or both. Youth violence includes </a:t>
            </a:r>
            <a:r>
              <a:rPr lang="en-GB" sz="2800" dirty="0" smtClean="0">
                <a:solidFill>
                  <a:srgbClr val="000000"/>
                </a:solidFill>
              </a:rPr>
              <a:t>………………. behaviours </a:t>
            </a:r>
            <a:r>
              <a:rPr lang="en-GB" sz="2800" dirty="0">
                <a:solidFill>
                  <a:srgbClr val="000000"/>
                </a:solidFill>
              </a:rPr>
              <a:t>such as </a:t>
            </a:r>
            <a:r>
              <a:rPr lang="en-GB" sz="2800" dirty="0" smtClean="0">
                <a:solidFill>
                  <a:srgbClr val="000000"/>
                </a:solidFill>
              </a:rPr>
              <a:t>…………. </a:t>
            </a:r>
            <a:r>
              <a:rPr lang="en-GB" sz="2800" dirty="0">
                <a:solidFill>
                  <a:srgbClr val="000000"/>
                </a:solidFill>
              </a:rPr>
              <a:t>abuse, bullying, </a:t>
            </a:r>
            <a:r>
              <a:rPr lang="en-GB" sz="2800" dirty="0" smtClean="0">
                <a:solidFill>
                  <a:srgbClr val="000000"/>
                </a:solidFill>
              </a:rPr>
              <a:t>…………….., fist fighting, or using weapons such as guns and ………….. .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6792" y="611560"/>
            <a:ext cx="3913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‘</a:t>
            </a:r>
            <a:r>
              <a:rPr lang="en-US" sz="2800" b="1" dirty="0" smtClean="0">
                <a:solidFill>
                  <a:schemeClr val="bg1"/>
                </a:solidFill>
              </a:rPr>
              <a:t>youth violence</a:t>
            </a:r>
            <a:r>
              <a:rPr lang="en-US" sz="2800" dirty="0" smtClean="0">
                <a:solidFill>
                  <a:schemeClr val="bg1"/>
                </a:solidFill>
              </a:rPr>
              <a:t>’?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76563"/>
              </p:ext>
            </p:extLst>
          </p:nvPr>
        </p:nvGraphicFramePr>
        <p:xfrm>
          <a:off x="493058" y="806821"/>
          <a:ext cx="6081060" cy="76068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0530"/>
                <a:gridCol w="3040530"/>
              </a:tblGrid>
              <a:tr h="86659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Youth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Criminal offences committed using a knife.</a:t>
                      </a:r>
                      <a:endParaRPr lang="en-US" sz="2200" dirty="0"/>
                    </a:p>
                  </a:txBody>
                  <a:tcPr/>
                </a:tc>
              </a:tr>
              <a:tr h="1094975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Violence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things designed or used for</a:t>
                      </a:r>
                      <a:r>
                        <a:rPr lang="en-US" sz="2000" baseline="0" dirty="0" smtClean="0"/>
                        <a:t> inflicting bodily harm or physical damage.</a:t>
                      </a:r>
                      <a:endParaRPr lang="en-US" sz="2000" dirty="0"/>
                    </a:p>
                  </a:txBody>
                  <a:tcPr/>
                </a:tc>
              </a:tr>
              <a:tr h="1094975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Weapon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person tricked, harmed or injured, often as a result of a crime that’s been committed.</a:t>
                      </a:r>
                      <a:endParaRPr lang="en-US" dirty="0"/>
                    </a:p>
                  </a:txBody>
                  <a:tcPr/>
                </a:tc>
              </a:tr>
              <a:tr h="109497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Perpetrator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Behaviour</a:t>
                      </a:r>
                      <a:r>
                        <a:rPr lang="en-US" sz="2400" baseline="0" dirty="0" smtClean="0"/>
                        <a:t> where the person is likely to attack or confront.</a:t>
                      </a:r>
                      <a:endParaRPr lang="en-US" sz="2400" dirty="0"/>
                    </a:p>
                  </a:txBody>
                  <a:tcPr/>
                </a:tc>
              </a:tr>
              <a:tr h="984153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Victim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Anyone between</a:t>
                      </a:r>
                      <a:r>
                        <a:rPr lang="en-US" sz="2400" baseline="0" dirty="0" smtClean="0"/>
                        <a:t> the ages of 10 and 24.</a:t>
                      </a:r>
                      <a:endParaRPr lang="en-US" sz="2400" dirty="0"/>
                    </a:p>
                  </a:txBody>
                  <a:tcPr/>
                </a:tc>
              </a:tr>
              <a:tr h="1094975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Aggressive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involving verbal or physical force intended to damage something, or hurt someone.</a:t>
                      </a:r>
                      <a:endParaRPr lang="en-US" dirty="0"/>
                    </a:p>
                  </a:txBody>
                  <a:tcPr/>
                </a:tc>
              </a:tr>
              <a:tr h="1094975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Knife crime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 person who carries out a harmful or illegal act.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0848" y="179512"/>
            <a:ext cx="2648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Definition Match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40769" y="149233"/>
            <a:ext cx="4896544" cy="1470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arenR"/>
            </a:pPr>
            <a:r>
              <a:rPr lang="en-GB" sz="1000" b="1" dirty="0" smtClean="0">
                <a:solidFill>
                  <a:schemeClr val="bg1"/>
                </a:solidFill>
              </a:rPr>
              <a:t>Describe what is meant by the term ‘grooming’, and how was Jason groomed into selling drugs?</a:t>
            </a:r>
          </a:p>
          <a:p>
            <a:r>
              <a:rPr lang="en-GB" sz="1000" i="1" dirty="0" smtClean="0">
                <a:solidFill>
                  <a:schemeClr val="bg1"/>
                </a:solidFill>
              </a:rPr>
              <a:t>Grooming is when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endParaRPr lang="en-GB" sz="1000" i="1" dirty="0" smtClean="0">
              <a:solidFill>
                <a:schemeClr val="bg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237312" y="1308845"/>
            <a:ext cx="548680" cy="1152128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t="27034" r="52775" b="35269"/>
          <a:stretch/>
        </p:blipFill>
        <p:spPr bwMode="auto">
          <a:xfrm>
            <a:off x="5037522" y="1929201"/>
            <a:ext cx="1170422" cy="11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93842" y="1764954"/>
            <a:ext cx="4373750" cy="143889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2) How might Jason’s home life and environment impact on his decisions?</a:t>
            </a:r>
          </a:p>
          <a:p>
            <a:r>
              <a:rPr lang="en-GB" sz="1000" i="1" dirty="0" smtClean="0">
                <a:solidFill>
                  <a:schemeClr val="bg1"/>
                </a:solidFill>
              </a:rPr>
              <a:t>Jason’s home life may have impacted on his decisions because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59301" y="2789513"/>
            <a:ext cx="548680" cy="1152128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27174" r="68224" b="33826"/>
          <a:stretch/>
        </p:blipFill>
        <p:spPr bwMode="auto">
          <a:xfrm>
            <a:off x="668576" y="3545598"/>
            <a:ext cx="1175139" cy="11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26797" r="62703" b="33487"/>
          <a:stretch/>
        </p:blipFill>
        <p:spPr bwMode="auto">
          <a:xfrm>
            <a:off x="59302" y="317245"/>
            <a:ext cx="1172018" cy="11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916832" y="3365578"/>
            <a:ext cx="4752528" cy="149445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3) What do you notice about the drug users?</a:t>
            </a:r>
          </a:p>
          <a:p>
            <a:r>
              <a:rPr lang="en-GB" sz="1000" i="1" dirty="0" smtClean="0">
                <a:solidFill>
                  <a:schemeClr val="bg1"/>
                </a:solidFill>
              </a:rPr>
              <a:t>I noticed that the drug users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endParaRPr lang="en-GB" sz="1000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6861" y="5076056"/>
            <a:ext cx="6179956" cy="1800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4) In your opinion, who is most to blame for what happens? Justify your opinion.</a:t>
            </a:r>
          </a:p>
          <a:p>
            <a:r>
              <a:rPr lang="en-GB" sz="1000" i="1" dirty="0" smtClean="0">
                <a:solidFill>
                  <a:schemeClr val="bg1"/>
                </a:solidFill>
              </a:rPr>
              <a:t>I think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smtClean="0">
                <a:solidFill>
                  <a:schemeClr val="bg1"/>
                </a:solidFill>
              </a:rPr>
              <a:t>the person/people most to blame is/are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r>
              <a:rPr lang="en-GB" sz="1000" i="1" dirty="0" smtClean="0">
                <a:solidFill>
                  <a:schemeClr val="bg1"/>
                </a:solidFill>
              </a:rPr>
              <a:t> . I think this because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r>
              <a:rPr lang="en-GB" sz="1000" i="1" dirty="0" smtClean="0">
                <a:solidFill>
                  <a:schemeClr val="bg1"/>
                </a:solidFill>
              </a:rPr>
              <a:t> 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3723" y="7092280"/>
            <a:ext cx="6213095" cy="18002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5) Write down two things you learnt from the film: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 err="1" smtClean="0">
                <a:solidFill>
                  <a:schemeClr val="bg1"/>
                </a:solidFill>
              </a:rPr>
              <a:t>i</a:t>
            </a:r>
            <a:r>
              <a:rPr lang="en-GB" sz="1000" b="1" dirty="0" smtClean="0">
                <a:solidFill>
                  <a:schemeClr val="bg1"/>
                </a:solidFill>
              </a:rPr>
              <a:t>) </a:t>
            </a:r>
            <a:r>
              <a:rPr lang="en-GB" sz="1000" i="1" dirty="0" smtClean="0">
                <a:solidFill>
                  <a:schemeClr val="bg1"/>
                </a:solidFill>
              </a:rPr>
              <a:t>I have learnt that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endParaRPr lang="en-GB" sz="1000" b="1" dirty="0" smtClean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 smtClean="0">
                <a:solidFill>
                  <a:schemeClr val="bg1"/>
                </a:solidFill>
              </a:rPr>
              <a:t>ii) </a:t>
            </a:r>
            <a:r>
              <a:rPr lang="en-GB" sz="1000" i="1" dirty="0" smtClean="0">
                <a:solidFill>
                  <a:schemeClr val="bg1"/>
                </a:solidFill>
              </a:rPr>
              <a:t>I have also learnt that</a:t>
            </a:r>
            <a:r>
              <a:rPr lang="mr-IN" sz="1000" i="1" dirty="0" smtClean="0">
                <a:solidFill>
                  <a:schemeClr val="bg1"/>
                </a:solidFill>
              </a:rPr>
              <a:t>…</a:t>
            </a:r>
            <a:endParaRPr lang="en-GB" sz="1000" b="1" dirty="0" smtClean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 smtClean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GB" sz="1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1000" b="1" dirty="0" smtClean="0">
                <a:solidFill>
                  <a:schemeClr val="bg1"/>
                </a:solidFill>
              </a:rPr>
              <a:t>.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>
            <a:off x="6207944" y="4680011"/>
            <a:ext cx="548680" cy="1152128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>
            <a:off x="6207944" y="6588224"/>
            <a:ext cx="548680" cy="1152128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7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40" y="683568"/>
            <a:ext cx="6336704" cy="1077218"/>
          </a:xfrm>
          <a:prstGeom prst="rect">
            <a:avLst/>
          </a:prstGeom>
          <a:noFill/>
          <a:ln>
            <a:solidFill>
              <a:schemeClr val="bg1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</a:rPr>
              <a:t>oes the chicken shop play a role in what happened?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40" y="1979712"/>
            <a:ext cx="6441440" cy="1077218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would you have done if you were Jason?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40" y="3275856"/>
            <a:ext cx="6441440" cy="1569660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could be done to stop young people like Jason becoming victims of grooming?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40" y="5004048"/>
            <a:ext cx="6441440" cy="1077218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What do you think Jason thinks about his relationship with DK?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40" y="6300192"/>
            <a:ext cx="6441440" cy="1077218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 do we never hear about the people buying drugs?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6832" y="107504"/>
            <a:ext cx="259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Mystery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40" y="7596336"/>
            <a:ext cx="6441440" cy="1077218"/>
          </a:xfrm>
          <a:prstGeom prst="rect">
            <a:avLst/>
          </a:prstGeom>
          <a:noFill/>
          <a:ln>
            <a:solidFill>
              <a:srgbClr val="000000"/>
            </a:solidFill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Do the rich drug users understand the real cost of </a:t>
            </a:r>
            <a:r>
              <a:rPr lang="en-US" sz="3200" b="1" smtClean="0">
                <a:solidFill>
                  <a:schemeClr val="bg1"/>
                </a:solidFill>
              </a:rPr>
              <a:t>their actions?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378</Words>
  <Application>Microsoft Macintosh PowerPoint</Application>
  <PresentationFormat>On-screen Show (4:3)</PresentationFormat>
  <Paragraphs>76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Gerrish</dc:creator>
  <cp:lastModifiedBy>Ben Gerrish</cp:lastModifiedBy>
  <cp:revision>22</cp:revision>
  <dcterms:created xsi:type="dcterms:W3CDTF">2020-03-09T10:19:23Z</dcterms:created>
  <dcterms:modified xsi:type="dcterms:W3CDTF">2020-04-28T16:27:29Z</dcterms:modified>
</cp:coreProperties>
</file>