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6" r:id="rId2"/>
    <p:sldId id="277" r:id="rId3"/>
    <p:sldId id="268" r:id="rId4"/>
    <p:sldId id="279" r:id="rId5"/>
    <p:sldId id="280" r:id="rId6"/>
    <p:sldId id="278" r:id="rId7"/>
    <p:sldId id="284" r:id="rId8"/>
    <p:sldId id="273" r:id="rId9"/>
    <p:sldId id="276" r:id="rId10"/>
    <p:sldId id="281" r:id="rId11"/>
    <p:sldId id="282" r:id="rId12"/>
    <p:sldId id="285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nnevig, Hans" initials="SH" lastIdx="2" clrIdx="0">
    <p:extLst>
      <p:ext uri="{19B8F6BF-5375-455C-9EA6-DF929625EA0E}">
        <p15:presenceInfo xmlns:p15="http://schemas.microsoft.com/office/powerpoint/2012/main" userId="Svennevig, Ha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12" autoAdjust="0"/>
  </p:normalViewPr>
  <p:slideViewPr>
    <p:cSldViewPr>
      <p:cViewPr varScale="1">
        <p:scale>
          <a:sx n="49" d="100"/>
          <a:sy n="49" d="100"/>
        </p:scale>
        <p:origin x="17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323F9-2FB1-4978-A7E0-9CB90A5C60B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5DA8C-B558-4138-AA22-191BDB045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08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5450-0958-46B0-86E7-9A1ED74F1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15B3-4273-46D6-B4B3-50AD6475C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042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Y61hHnZ1Ro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Who has seen reports about knife crime in their area?</a:t>
            </a:r>
          </a:p>
          <a:p>
            <a:r>
              <a:rPr lang="en-US" dirty="0" smtClean="0"/>
              <a:t>How do these headlines make you feel? </a:t>
            </a:r>
          </a:p>
          <a:p>
            <a:r>
              <a:rPr lang="en-US" dirty="0" smtClean="0"/>
              <a:t>Do</a:t>
            </a:r>
            <a:r>
              <a:rPr lang="en-US" baseline="0" dirty="0" smtClean="0"/>
              <a:t> these headlines give you the full story? Why?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5B3-4273-46D6-B4B3-50AD6475CD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84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/>
              <a:t>Missing words in order: </a:t>
            </a:r>
            <a:r>
              <a:rPr lang="en-GB" sz="1200" dirty="0" smtClean="0"/>
              <a:t>young, children, adults,</a:t>
            </a:r>
            <a:r>
              <a:rPr lang="en-GB" sz="1200" baseline="0" dirty="0" smtClean="0"/>
              <a:t> </a:t>
            </a:r>
            <a:r>
              <a:rPr lang="en-GB" sz="1200" dirty="0" smtClean="0"/>
              <a:t>10, perpetrator, aggressive,</a:t>
            </a:r>
            <a:r>
              <a:rPr lang="en-GB" sz="1200" baseline="0" dirty="0" smtClean="0"/>
              <a:t> </a:t>
            </a:r>
            <a:r>
              <a:rPr lang="en-GB" sz="1200" dirty="0" smtClean="0">
                <a:solidFill>
                  <a:srgbClr val="FF0000"/>
                </a:solidFill>
              </a:rPr>
              <a:t>verbal</a:t>
            </a:r>
            <a:r>
              <a:rPr lang="en-GB" sz="1200" dirty="0" smtClean="0"/>
              <a:t>,</a:t>
            </a:r>
            <a:r>
              <a:rPr lang="en-GB" sz="1200" baseline="0" dirty="0" smtClean="0"/>
              <a:t> </a:t>
            </a:r>
            <a:r>
              <a:rPr lang="en-GB" sz="1200" dirty="0" smtClean="0"/>
              <a:t>hitting, knives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5B3-4273-46D6-B4B3-50AD6475CD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3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Questions:</a:t>
            </a:r>
          </a:p>
          <a:p>
            <a:r>
              <a:rPr lang="en-US" dirty="0" smtClean="0"/>
              <a:t>Why might</a:t>
            </a:r>
            <a:r>
              <a:rPr lang="en-US" baseline="0" dirty="0" smtClean="0"/>
              <a:t> a young person be the victim of youth violence?</a:t>
            </a:r>
          </a:p>
          <a:p>
            <a:r>
              <a:rPr lang="en-US" baseline="0" dirty="0" smtClean="0"/>
              <a:t>Why might a young person be a perpetrator of youth violence?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5B3-4273-46D6-B4B3-50AD6475CD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18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Questions:</a:t>
            </a:r>
          </a:p>
          <a:p>
            <a:r>
              <a:rPr lang="en-US" dirty="0" smtClean="0"/>
              <a:t>Are they friends? </a:t>
            </a:r>
          </a:p>
          <a:p>
            <a:r>
              <a:rPr lang="en-US" dirty="0" smtClean="0"/>
              <a:t>Are they family? 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could they have in common?</a:t>
            </a:r>
          </a:p>
          <a:p>
            <a:r>
              <a:rPr lang="en-US" baseline="0" dirty="0" smtClean="0"/>
              <a:t>Do you think they have a good relationship? </a:t>
            </a:r>
          </a:p>
          <a:p>
            <a:r>
              <a:rPr lang="en-US" baseline="0" dirty="0" smtClean="0"/>
              <a:t>What would you think if you passed them in the street?</a:t>
            </a:r>
          </a:p>
          <a:p>
            <a:r>
              <a:rPr lang="en-US" baseline="0" dirty="0" smtClean="0"/>
              <a:t>If you don’t think they’re friends or family, how else might they know each other?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5B3-4273-46D6-B4B3-50AD6475CD9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2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to students that</a:t>
            </a:r>
            <a:r>
              <a:rPr lang="en-US" baseline="0" dirty="0" smtClean="0"/>
              <a:t> they will now watch the film (note the timings on the following slide regarding scenes of drug use and violence).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will have this worksheet to fill out, which can be done during the film. They will have time to complete the worksheet after the film 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5B3-4273-46D6-B4B3-50AD6475CD9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7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Film</a:t>
            </a:r>
            <a:r>
              <a:rPr lang="en-US" b="1" baseline="0" dirty="0" smtClean="0"/>
              <a:t> link</a:t>
            </a:r>
            <a:r>
              <a:rPr lang="en-US" b="1" baseline="0" dirty="0" smtClean="0"/>
              <a:t>: </a:t>
            </a:r>
            <a:r>
              <a:rPr lang="en-GB" smtClean="0">
                <a:hlinkClick r:id="rId3"/>
              </a:rPr>
              <a:t>https://www.youtube.com/watch?v=0Y61hHnZ1Ro</a:t>
            </a:r>
            <a:endParaRPr lang="en-US" b="1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Timings to note</a:t>
            </a:r>
            <a:r>
              <a:rPr lang="en-GB" b="1" baseline="0" dirty="0" smtClean="0"/>
              <a:t> </a:t>
            </a:r>
            <a:r>
              <a:rPr lang="en-GB" b="1" dirty="0" smtClean="0"/>
              <a:t>(film shows drug dealing throughout):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0:00</a:t>
            </a:r>
            <a:r>
              <a:rPr lang="en-GB" b="1" baseline="0" dirty="0" smtClean="0"/>
              <a:t> </a:t>
            </a:r>
            <a:r>
              <a:rPr lang="mr-IN" b="1" baseline="0" dirty="0" smtClean="0"/>
              <a:t>–</a:t>
            </a:r>
            <a:r>
              <a:rPr lang="en-GB" b="1" baseline="0" dirty="0" smtClean="0"/>
              <a:t> 0:33 </a:t>
            </a:r>
            <a:r>
              <a:rPr lang="en-GB" b="0" baseline="0" dirty="0" smtClean="0"/>
              <a:t>Beginning of knife attack (but cut short)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5:09 </a:t>
            </a:r>
            <a:r>
              <a:rPr lang="mr-IN" b="1" dirty="0" smtClean="0"/>
              <a:t>–</a:t>
            </a:r>
            <a:r>
              <a:rPr lang="en-US" b="1" dirty="0" smtClean="0"/>
              <a:t> 5:36 </a:t>
            </a:r>
            <a:r>
              <a:rPr lang="en-US" b="0" dirty="0" smtClean="0"/>
              <a:t>Drug use.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12:35 </a:t>
            </a:r>
            <a:r>
              <a:rPr lang="mr-IN" b="1" dirty="0" smtClean="0"/>
              <a:t>–</a:t>
            </a:r>
            <a:r>
              <a:rPr lang="en-US" b="1" dirty="0" smtClean="0"/>
              <a:t> 13:01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Drug use.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13:05 </a:t>
            </a:r>
            <a:r>
              <a:rPr lang="mr-IN" b="1" baseline="0" dirty="0" smtClean="0"/>
              <a:t>–</a:t>
            </a:r>
            <a:r>
              <a:rPr lang="en-US" b="1" baseline="0" dirty="0" smtClean="0"/>
              <a:t> 14:08 </a:t>
            </a:r>
            <a:r>
              <a:rPr lang="en-US" b="0" baseline="0" dirty="0" smtClean="0"/>
              <a:t>Knife attack.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14:32 </a:t>
            </a:r>
            <a:r>
              <a:rPr lang="mr-IN" b="1" baseline="0" dirty="0" smtClean="0"/>
              <a:t>–</a:t>
            </a:r>
            <a:r>
              <a:rPr lang="en-US" b="1" baseline="0" dirty="0" smtClean="0"/>
              <a:t> 15:13 </a:t>
            </a:r>
            <a:r>
              <a:rPr lang="en-US" b="0" baseline="0" dirty="0" smtClean="0"/>
              <a:t>Drug use.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5B3-4273-46D6-B4B3-50AD6475CD9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13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be</a:t>
            </a:r>
            <a:r>
              <a:rPr lang="en-US" baseline="0" dirty="0" smtClean="0"/>
              <a:t> given time to complete the worksheet.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Bonus questions can be given to those students who finish.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5B3-4273-46D6-B4B3-50AD6475CD9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71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5B3-4273-46D6-B4B3-50AD6475CD9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801E-82EF-E94F-B05E-4E2B803BBDFC}" type="datetime1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Gerrish, Institute of Education, UCL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92D9-CD6F-4C94-95E4-30FD96D0A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02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9DC9-CE3A-5E4F-B6A9-BCF8EC0CEDB4}" type="datetime1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Gerrish, Institute of Education, UCL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92D9-CD6F-4C94-95E4-30FD96D0A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3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5C95-8EE6-6340-9295-D9C40DAABEB9}" type="datetime1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Gerrish, Institute of Education, UCL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92D9-CD6F-4C94-95E4-30FD96D0A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0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CA4-99C1-3747-BDE3-5B3B9B77B430}" type="datetime1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Gerrish, Institute of Education, UCL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92D9-CD6F-4C94-95E4-30FD96D0A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1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F02B-B4EB-6B4B-BA9F-CEC069795ECF}" type="datetime1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Gerrish, Institute of Education, UCL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92D9-CD6F-4C94-95E4-30FD96D0A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28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9A3B-C32F-0A4A-BBA5-B8B3E08E38C5}" type="datetime1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Gerrish, Institute of Education, UCL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92D9-CD6F-4C94-95E4-30FD96D0A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0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2961-75D9-1249-AC2B-529C4354BCF5}" type="datetime1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Gerrish, Institute of Education, UCL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92D9-CD6F-4C94-95E4-30FD96D0A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7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DEAE-D1AE-3746-99C2-8C3030CD365F}" type="datetime1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Gerrish, Institute of Education, UCL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92D9-CD6F-4C94-95E4-30FD96D0A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06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FF2-404B-6843-B667-F189E4DA4EEF}" type="datetime1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Gerrish, Institute of Education, UCL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92D9-CD6F-4C94-95E4-30FD96D0A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8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A31C-E2C8-5B49-A01C-80BC6891BEA8}" type="datetime1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Gerrish, Institute of Education, UCL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92D9-CD6F-4C94-95E4-30FD96D0A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B94-3AE5-6141-B19C-AFA823374BE1}" type="datetime1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Gerrish, Institute of Education, UCL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92D9-CD6F-4C94-95E4-30FD96D0A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66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099B3-04C9-EF4F-8515-2295C0C5595D}" type="datetime1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Ben Gerrish, Institute of Education, UCL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892D9-CD6F-4C94-95E4-30FD96D0A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6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616200"/>
            <a:ext cx="3708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‘Fair Trade’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77595"/>
            <a:ext cx="2895600" cy="365125"/>
          </a:xfrm>
        </p:spPr>
        <p:txBody>
          <a:bodyPr/>
          <a:lstStyle/>
          <a:p>
            <a:r>
              <a:rPr lang="en-GB" dirty="0" smtClean="0"/>
              <a:t>Ben Gerrish, Institute of Education,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393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66247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/>
                <a:cs typeface="Arial"/>
              </a:rPr>
              <a:t>You will now be put into </a:t>
            </a:r>
            <a:r>
              <a:rPr lang="en-US" sz="2400" b="1" dirty="0" smtClean="0">
                <a:latin typeface="Arial"/>
                <a:cs typeface="Arial"/>
              </a:rPr>
              <a:t>groups</a:t>
            </a:r>
            <a:r>
              <a:rPr lang="en-US" sz="2400" dirty="0" smtClean="0">
                <a:latin typeface="Arial"/>
                <a:cs typeface="Arial"/>
              </a:rPr>
              <a:t>. </a:t>
            </a:r>
          </a:p>
          <a:p>
            <a:pPr algn="just"/>
            <a:endParaRPr lang="en-US" sz="2400" dirty="0">
              <a:latin typeface="Arial"/>
              <a:cs typeface="Arial"/>
            </a:endParaRPr>
          </a:p>
          <a:p>
            <a:pPr algn="just"/>
            <a:r>
              <a:rPr lang="en-US" sz="2400" dirty="0" smtClean="0">
                <a:latin typeface="Arial"/>
                <a:cs typeface="Arial"/>
              </a:rPr>
              <a:t>Each group will be given a </a:t>
            </a:r>
            <a:r>
              <a:rPr lang="en-US" sz="2400" b="1" dirty="0" smtClean="0">
                <a:latin typeface="Arial"/>
                <a:cs typeface="Arial"/>
              </a:rPr>
              <a:t>mystery question</a:t>
            </a:r>
            <a:r>
              <a:rPr lang="en-US" sz="2400" dirty="0" smtClean="0">
                <a:latin typeface="Arial"/>
                <a:cs typeface="Arial"/>
              </a:rPr>
              <a:t>. You have </a:t>
            </a:r>
            <a:r>
              <a:rPr lang="en-US" sz="2400" b="1" dirty="0">
                <a:latin typeface="Arial"/>
                <a:cs typeface="Arial"/>
              </a:rPr>
              <a:t>5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mins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to discuss your question, and come up with a group answer. </a:t>
            </a:r>
          </a:p>
          <a:p>
            <a:pPr algn="just"/>
            <a:endParaRPr lang="en-US" sz="2400" dirty="0">
              <a:latin typeface="Arial"/>
              <a:cs typeface="Arial"/>
            </a:endParaRPr>
          </a:p>
          <a:p>
            <a:pPr algn="just"/>
            <a:r>
              <a:rPr lang="en-US" sz="2400" dirty="0" smtClean="0">
                <a:latin typeface="Arial"/>
                <a:cs typeface="Arial"/>
              </a:rPr>
              <a:t>Each group will then feedback, and ‘</a:t>
            </a:r>
            <a:r>
              <a:rPr lang="en-US" sz="2400" b="1" dirty="0" smtClean="0">
                <a:latin typeface="Arial"/>
                <a:cs typeface="Arial"/>
              </a:rPr>
              <a:t>teach’ the rest of the class </a:t>
            </a:r>
            <a:r>
              <a:rPr lang="en-US" sz="2400" dirty="0" smtClean="0">
                <a:latin typeface="Arial"/>
                <a:cs typeface="Arial"/>
              </a:rPr>
              <a:t>about what they discussed. </a:t>
            </a:r>
          </a:p>
          <a:p>
            <a:pPr algn="just"/>
            <a:endParaRPr lang="en-US" sz="2400" dirty="0">
              <a:latin typeface="Arial"/>
              <a:cs typeface="Arial"/>
            </a:endParaRPr>
          </a:p>
          <a:p>
            <a:pPr algn="just"/>
            <a:r>
              <a:rPr lang="en-US" sz="2400" dirty="0" smtClean="0">
                <a:latin typeface="Arial"/>
                <a:cs typeface="Arial"/>
              </a:rPr>
              <a:t>When ‘teaching’ the class, you should: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smtClean="0">
                <a:latin typeface="Arial"/>
                <a:cs typeface="Arial"/>
              </a:rPr>
              <a:t>Describe</a:t>
            </a:r>
            <a:r>
              <a:rPr lang="en-US" sz="2400" dirty="0" smtClean="0">
                <a:latin typeface="Arial"/>
                <a:cs typeface="Arial"/>
              </a:rPr>
              <a:t> the question you selected</a:t>
            </a:r>
          </a:p>
          <a:p>
            <a:pPr marL="285750" indent="-285750" algn="just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State your group’s </a:t>
            </a:r>
            <a:r>
              <a:rPr lang="en-US" sz="2400" b="1" dirty="0" smtClean="0">
                <a:latin typeface="Arial"/>
                <a:cs typeface="Arial"/>
              </a:rPr>
              <a:t>answer</a:t>
            </a:r>
            <a:r>
              <a:rPr lang="en-US" sz="2400" dirty="0" smtClean="0">
                <a:latin typeface="Arial"/>
                <a:cs typeface="Arial"/>
              </a:rPr>
              <a:t> to the question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smtClean="0">
                <a:latin typeface="Arial"/>
                <a:cs typeface="Arial"/>
              </a:rPr>
              <a:t>Justify</a:t>
            </a:r>
            <a:r>
              <a:rPr lang="en-US" sz="2400" dirty="0" smtClean="0">
                <a:latin typeface="Arial"/>
                <a:cs typeface="Arial"/>
              </a:rPr>
              <a:t> how you arrived at this answer.</a:t>
            </a:r>
          </a:p>
          <a:p>
            <a:pPr marL="285750" indent="-285750" algn="just">
              <a:buFontTx/>
              <a:buChar char="-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81787"/>
            <a:ext cx="2895600" cy="365125"/>
          </a:xfrm>
        </p:spPr>
        <p:txBody>
          <a:bodyPr/>
          <a:lstStyle/>
          <a:p>
            <a:r>
              <a:rPr lang="en-GB" dirty="0" smtClean="0"/>
              <a:t>Ben Gerrish, Institute of Education,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9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85689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"/>
                <a:cs typeface="Arial"/>
              </a:rPr>
              <a:t>Who can you talk to?</a:t>
            </a:r>
          </a:p>
          <a:p>
            <a:pPr algn="just"/>
            <a:endParaRPr lang="en-US" sz="2400" b="1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P</a:t>
            </a:r>
            <a:r>
              <a:rPr lang="en-US" sz="2400" b="1" dirty="0" smtClean="0">
                <a:latin typeface="Arial"/>
                <a:cs typeface="Arial"/>
              </a:rPr>
              <a:t>arents/guardians</a:t>
            </a:r>
            <a:r>
              <a:rPr lang="en-US" sz="2400" dirty="0" smtClean="0">
                <a:latin typeface="Arial"/>
                <a:cs typeface="Arial"/>
              </a:rPr>
              <a:t>, or a relative you’re close to.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Your </a:t>
            </a:r>
            <a:r>
              <a:rPr lang="en-US" sz="2400" b="1" dirty="0" err="1" smtClean="0">
                <a:latin typeface="Arial"/>
                <a:cs typeface="Arial"/>
              </a:rPr>
              <a:t>favourite</a:t>
            </a:r>
            <a:r>
              <a:rPr lang="en-US" sz="2400" b="1" dirty="0" smtClean="0">
                <a:latin typeface="Arial"/>
                <a:cs typeface="Arial"/>
              </a:rPr>
              <a:t> teacher</a:t>
            </a:r>
            <a:r>
              <a:rPr lang="en-US" sz="2400" dirty="0" smtClean="0">
                <a:latin typeface="Arial"/>
                <a:cs typeface="Arial"/>
              </a:rPr>
              <a:t>, form tutor or head teacher.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b="1" dirty="0" err="1" smtClean="0">
                <a:latin typeface="Arial"/>
                <a:cs typeface="Arial"/>
              </a:rPr>
              <a:t>Childline</a:t>
            </a:r>
            <a:r>
              <a:rPr lang="en-US" sz="2400" dirty="0" smtClean="0">
                <a:latin typeface="Arial"/>
                <a:cs typeface="Arial"/>
              </a:rPr>
              <a:t>: 0800 1111 (if you need support on anything that’s been discussed)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b="1" dirty="0" err="1" smtClean="0">
                <a:latin typeface="Arial"/>
                <a:cs typeface="Arial"/>
              </a:rPr>
              <a:t>Crimestoppers</a:t>
            </a:r>
            <a:r>
              <a:rPr lang="en-US" sz="2400" dirty="0" smtClean="0">
                <a:latin typeface="Arial"/>
                <a:cs typeface="Arial"/>
              </a:rPr>
              <a:t>: 0800 555 111 (if you know about a crime)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b="1" dirty="0" err="1" smtClean="0">
                <a:latin typeface="Arial"/>
                <a:cs typeface="Arial"/>
              </a:rPr>
              <a:t>knifefree.org.uk</a:t>
            </a:r>
            <a:r>
              <a:rPr lang="en-US" sz="2400" dirty="0" smtClean="0">
                <a:latin typeface="Arial"/>
                <a:cs typeface="Arial"/>
              </a:rPr>
              <a:t> (support on staying knife-free)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b="1" dirty="0" err="1" smtClean="0">
                <a:latin typeface="Arial"/>
                <a:cs typeface="Arial"/>
              </a:rPr>
              <a:t>fearless.org</a:t>
            </a:r>
            <a:r>
              <a:rPr lang="en-US" sz="2400" dirty="0" smtClean="0">
                <a:latin typeface="Arial"/>
                <a:cs typeface="Arial"/>
              </a:rPr>
              <a:t> (100% anonymous crime reporting)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Always call 999 if it’s an emergency, or you know someone who is at risk.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77595"/>
            <a:ext cx="2895600" cy="365125"/>
          </a:xfrm>
        </p:spPr>
        <p:txBody>
          <a:bodyPr/>
          <a:lstStyle/>
          <a:p>
            <a:r>
              <a:rPr lang="en-GB" dirty="0" smtClean="0"/>
              <a:t>Ben Gerrish, Institute of Education,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1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 t="19632" r="23768" b="21624"/>
          <a:stretch/>
        </p:blipFill>
        <p:spPr bwMode="auto">
          <a:xfrm>
            <a:off x="899592" y="980728"/>
            <a:ext cx="7332565" cy="503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18503982">
            <a:off x="6787194" y="1819164"/>
            <a:ext cx="1944216" cy="108012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732240" y="4341079"/>
            <a:ext cx="1944216" cy="108012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en-GB" dirty="0" smtClean="0"/>
              <a:t>Ben Gerrish, Institute of Education,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41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764704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/>
                <a:cs typeface="Arial"/>
              </a:rPr>
              <a:t>In this lesson we will explore issues relating to youth violence by analysing a short film called ‘</a:t>
            </a:r>
            <a:r>
              <a:rPr lang="en-US" sz="2400" b="1" dirty="0" smtClean="0">
                <a:latin typeface="Arial"/>
                <a:cs typeface="Arial"/>
              </a:rPr>
              <a:t>Fair Trade’.</a:t>
            </a:r>
          </a:p>
          <a:p>
            <a:pPr algn="just"/>
            <a:endParaRPr lang="en-US" sz="2400" b="1" dirty="0">
              <a:latin typeface="Arial"/>
              <a:cs typeface="Arial"/>
            </a:endParaRPr>
          </a:p>
          <a:p>
            <a:pPr algn="just"/>
            <a:r>
              <a:rPr lang="en-US" sz="2400" b="1" dirty="0" smtClean="0">
                <a:latin typeface="Arial"/>
                <a:cs typeface="Arial"/>
              </a:rPr>
              <a:t>Do now: </a:t>
            </a:r>
            <a:r>
              <a:rPr lang="en-US" sz="2400" dirty="0" smtClean="0">
                <a:latin typeface="Arial"/>
                <a:cs typeface="Arial"/>
              </a:rPr>
              <a:t>Write your name and fill in the first orange box on your feedback form and leave it to one side.</a:t>
            </a:r>
            <a:endParaRPr lang="en-US" sz="2400" b="1" dirty="0" smtClean="0">
              <a:latin typeface="Arial"/>
              <a:cs typeface="Arial"/>
            </a:endParaRPr>
          </a:p>
          <a:p>
            <a:pPr algn="just"/>
            <a:endParaRPr lang="en-US" sz="2400" b="1" dirty="0"/>
          </a:p>
          <a:p>
            <a:pPr algn="just"/>
            <a:endParaRPr lang="en-US" sz="2400" b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 t="19632" r="23768" b="21624"/>
          <a:stretch/>
        </p:blipFill>
        <p:spPr bwMode="auto">
          <a:xfrm>
            <a:off x="2051720" y="3356992"/>
            <a:ext cx="4752528" cy="326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8503982">
            <a:off x="6244750" y="3322726"/>
            <a:ext cx="1046990" cy="54841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en-GB" dirty="0" smtClean="0"/>
              <a:t>Ben Gerrish, Institute of Education,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7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9326">
            <a:off x="62717" y="-263205"/>
            <a:ext cx="3571355" cy="4533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1884">
            <a:off x="5295749" y="47829"/>
            <a:ext cx="3952089" cy="222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88302">
            <a:off x="79734" y="4248846"/>
            <a:ext cx="3893450" cy="2187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9136">
            <a:off x="6426724" y="4245273"/>
            <a:ext cx="2273702" cy="292028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96" y="6498803"/>
            <a:ext cx="2895600" cy="365125"/>
          </a:xfrm>
        </p:spPr>
        <p:txBody>
          <a:bodyPr/>
          <a:lstStyle/>
          <a:p>
            <a:r>
              <a:rPr lang="en-GB" smtClean="0"/>
              <a:t>Ben Gerrish, Institute of Education, UCL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7011" t="51481" r="7354" b="9630"/>
          <a:stretch/>
        </p:blipFill>
        <p:spPr>
          <a:xfrm rot="525887">
            <a:off x="1941524" y="1440091"/>
            <a:ext cx="43434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45318" t="11064" r="17222" b="29011"/>
          <a:stretch/>
        </p:blipFill>
        <p:spPr>
          <a:xfrm rot="20498474">
            <a:off x="3999041" y="3867251"/>
            <a:ext cx="2360581" cy="2687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t="5181" b="15332"/>
          <a:stretch/>
        </p:blipFill>
        <p:spPr>
          <a:xfrm>
            <a:off x="6444208" y="2060848"/>
            <a:ext cx="2222500" cy="23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23" y="1681943"/>
            <a:ext cx="259355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/>
                <a:cs typeface="Arial"/>
              </a:rPr>
              <a:t>p</a:t>
            </a:r>
            <a:r>
              <a:rPr lang="en-GB" sz="2000" b="1" dirty="0" smtClean="0">
                <a:latin typeface="Arial"/>
                <a:cs typeface="Arial"/>
              </a:rPr>
              <a:t>erpetrator    verbal </a:t>
            </a:r>
          </a:p>
          <a:p>
            <a:endParaRPr lang="en-GB" sz="2000" b="1" dirty="0" smtClean="0">
              <a:latin typeface="Arial"/>
              <a:cs typeface="Arial"/>
            </a:endParaRPr>
          </a:p>
          <a:p>
            <a:endParaRPr lang="en-GB" sz="2000" b="1" dirty="0">
              <a:latin typeface="Arial"/>
              <a:cs typeface="Arial"/>
            </a:endParaRPr>
          </a:p>
          <a:p>
            <a:r>
              <a:rPr lang="en-GB" sz="2000" b="1" dirty="0" smtClean="0">
                <a:latin typeface="Arial"/>
                <a:cs typeface="Arial"/>
              </a:rPr>
              <a:t>aggressive    10</a:t>
            </a:r>
          </a:p>
          <a:p>
            <a:endParaRPr lang="en-GB" sz="2000" b="1" dirty="0" smtClean="0">
              <a:latin typeface="Arial"/>
              <a:cs typeface="Arial"/>
            </a:endParaRPr>
          </a:p>
          <a:p>
            <a:endParaRPr lang="en-GB" sz="2000" b="1" dirty="0">
              <a:latin typeface="Arial"/>
              <a:cs typeface="Arial"/>
            </a:endParaRPr>
          </a:p>
          <a:p>
            <a:r>
              <a:rPr lang="en-GB" sz="2000" b="1" dirty="0">
                <a:latin typeface="Arial"/>
                <a:cs typeface="Arial"/>
              </a:rPr>
              <a:t>k</a:t>
            </a:r>
            <a:r>
              <a:rPr lang="en-GB" sz="2000" b="1" dirty="0" smtClean="0">
                <a:latin typeface="Arial"/>
                <a:cs typeface="Arial"/>
              </a:rPr>
              <a:t>nives      young</a:t>
            </a:r>
          </a:p>
          <a:p>
            <a:endParaRPr lang="en-GB" sz="2000" b="1" dirty="0" smtClean="0">
              <a:latin typeface="Arial"/>
              <a:cs typeface="Arial"/>
            </a:endParaRPr>
          </a:p>
          <a:p>
            <a:endParaRPr lang="en-GB" sz="2000" b="1" dirty="0">
              <a:latin typeface="Arial"/>
              <a:cs typeface="Arial"/>
            </a:endParaRPr>
          </a:p>
          <a:p>
            <a:r>
              <a:rPr lang="en-GB" sz="2000" b="1" dirty="0" smtClean="0">
                <a:latin typeface="Arial"/>
                <a:cs typeface="Arial"/>
              </a:rPr>
              <a:t>adults    children</a:t>
            </a:r>
          </a:p>
          <a:p>
            <a:endParaRPr lang="en-GB" sz="2000" b="1" dirty="0" smtClean="0">
              <a:latin typeface="Arial"/>
              <a:cs typeface="Arial"/>
            </a:endParaRPr>
          </a:p>
          <a:p>
            <a:endParaRPr lang="en-GB" sz="2000" b="1" dirty="0">
              <a:latin typeface="Arial"/>
              <a:cs typeface="Arial"/>
            </a:endParaRPr>
          </a:p>
          <a:p>
            <a:r>
              <a:rPr lang="en-GB" sz="2000" b="1" dirty="0" smtClean="0">
                <a:latin typeface="Arial"/>
                <a:cs typeface="Arial"/>
              </a:rPr>
              <a:t>hitting  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1681943"/>
            <a:ext cx="6192688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/>
                <a:cs typeface="Arial"/>
              </a:rPr>
              <a:t>Violence involving </a:t>
            </a:r>
            <a:r>
              <a:rPr lang="en-GB" sz="2800" dirty="0" smtClean="0">
                <a:latin typeface="Arial"/>
                <a:cs typeface="Arial"/>
              </a:rPr>
              <a:t>…………… people, </a:t>
            </a:r>
            <a:r>
              <a:rPr lang="en-GB" sz="2800" dirty="0">
                <a:latin typeface="Arial"/>
                <a:cs typeface="Arial"/>
              </a:rPr>
              <a:t>typically </a:t>
            </a:r>
            <a:r>
              <a:rPr lang="en-GB" sz="2800" dirty="0" smtClean="0">
                <a:latin typeface="Arial"/>
                <a:cs typeface="Arial"/>
              </a:rPr>
              <a:t>………………., </a:t>
            </a:r>
            <a:r>
              <a:rPr lang="en-GB" sz="2800" dirty="0">
                <a:latin typeface="Arial"/>
                <a:cs typeface="Arial"/>
              </a:rPr>
              <a:t>adolescents, and </a:t>
            </a:r>
            <a:r>
              <a:rPr lang="en-GB" sz="2800" dirty="0" smtClean="0">
                <a:latin typeface="Arial"/>
                <a:cs typeface="Arial"/>
              </a:rPr>
              <a:t>young ……….. </a:t>
            </a:r>
            <a:r>
              <a:rPr lang="en-GB" sz="2800" dirty="0">
                <a:latin typeface="Arial"/>
                <a:cs typeface="Arial"/>
              </a:rPr>
              <a:t>between the ages of </a:t>
            </a:r>
            <a:r>
              <a:rPr lang="en-GB" sz="2800" dirty="0" smtClean="0">
                <a:latin typeface="Arial"/>
                <a:cs typeface="Arial"/>
              </a:rPr>
              <a:t>…. </a:t>
            </a:r>
            <a:r>
              <a:rPr lang="en-GB" sz="2800" dirty="0">
                <a:latin typeface="Arial"/>
                <a:cs typeface="Arial"/>
              </a:rPr>
              <a:t>and 24. The young person can be the victim, the </a:t>
            </a:r>
            <a:r>
              <a:rPr lang="en-GB" sz="2800" dirty="0" smtClean="0">
                <a:latin typeface="Arial"/>
                <a:cs typeface="Arial"/>
              </a:rPr>
              <a:t>………………………, </a:t>
            </a:r>
            <a:r>
              <a:rPr lang="en-GB" sz="2800" dirty="0">
                <a:latin typeface="Arial"/>
                <a:cs typeface="Arial"/>
              </a:rPr>
              <a:t>or both. Youth violence includes </a:t>
            </a:r>
            <a:r>
              <a:rPr lang="en-GB" sz="2800" dirty="0" smtClean="0">
                <a:latin typeface="Arial"/>
                <a:cs typeface="Arial"/>
              </a:rPr>
              <a:t>………………. behaviours </a:t>
            </a:r>
            <a:r>
              <a:rPr lang="en-GB" sz="2800" dirty="0">
                <a:latin typeface="Arial"/>
                <a:cs typeface="Arial"/>
              </a:rPr>
              <a:t>such as </a:t>
            </a:r>
            <a:r>
              <a:rPr lang="en-GB" sz="2800" dirty="0" smtClean="0">
                <a:latin typeface="Arial"/>
                <a:cs typeface="Arial"/>
              </a:rPr>
              <a:t>…………. </a:t>
            </a:r>
            <a:r>
              <a:rPr lang="en-GB" sz="2800" dirty="0">
                <a:latin typeface="Arial"/>
                <a:cs typeface="Arial"/>
              </a:rPr>
              <a:t>abuse, bullying, </a:t>
            </a:r>
            <a:r>
              <a:rPr lang="en-GB" sz="2800" dirty="0" smtClean="0">
                <a:latin typeface="Arial"/>
                <a:cs typeface="Arial"/>
              </a:rPr>
              <a:t>…………….., fist fighting, or using weapons such as guns and ………….. .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404664"/>
            <a:ext cx="4354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What is ‘</a:t>
            </a:r>
            <a:r>
              <a:rPr lang="en-US" sz="2800" b="1" dirty="0" smtClean="0">
                <a:latin typeface="Arial"/>
                <a:cs typeface="Arial"/>
              </a:rPr>
              <a:t>youth violence</a:t>
            </a:r>
            <a:r>
              <a:rPr lang="en-US" sz="2800" dirty="0" smtClean="0">
                <a:latin typeface="Arial"/>
                <a:cs typeface="Arial"/>
              </a:rPr>
              <a:t>’?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en-GB" dirty="0" smtClean="0"/>
              <a:t>Ben Gerrish, Institute of Education,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5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268760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/>
                <a:cs typeface="Arial"/>
              </a:rPr>
              <a:t>We’ve looked at the headlines, and we’ve looked at the definition of youth </a:t>
            </a:r>
            <a:r>
              <a:rPr lang="en-US" sz="2400" dirty="0" smtClean="0">
                <a:latin typeface="Arial"/>
                <a:cs typeface="Arial"/>
              </a:rPr>
              <a:t>violence</a:t>
            </a:r>
            <a:r>
              <a:rPr lang="mr-IN" sz="2400" dirty="0" smtClean="0">
                <a:latin typeface="Arial"/>
                <a:cs typeface="Arial"/>
              </a:rPr>
              <a:t>…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but do these fully explain </a:t>
            </a:r>
            <a:r>
              <a:rPr lang="en-US" sz="2400" b="1" i="1" dirty="0">
                <a:latin typeface="Arial"/>
                <a:cs typeface="Arial"/>
              </a:rPr>
              <a:t>why</a:t>
            </a:r>
            <a:r>
              <a:rPr lang="en-US" sz="2400" dirty="0">
                <a:latin typeface="Arial"/>
                <a:cs typeface="Arial"/>
              </a:rPr>
              <a:t> it happens?</a:t>
            </a:r>
          </a:p>
          <a:p>
            <a:pPr algn="just"/>
            <a:endParaRPr lang="en-US" sz="2400" b="1" dirty="0">
              <a:latin typeface="Arial"/>
              <a:cs typeface="Arial"/>
            </a:endParaRPr>
          </a:p>
          <a:p>
            <a:pPr algn="just"/>
            <a:r>
              <a:rPr lang="en-US" sz="2400" b="1" dirty="0" smtClean="0">
                <a:latin typeface="Arial"/>
                <a:cs typeface="Arial"/>
              </a:rPr>
              <a:t>Think, pair and share: </a:t>
            </a:r>
            <a:r>
              <a:rPr lang="en-US" sz="2400" dirty="0" smtClean="0">
                <a:latin typeface="Arial"/>
                <a:cs typeface="Arial"/>
              </a:rPr>
              <a:t>What might be the reasons for youth violence? Who is to blame?</a:t>
            </a:r>
            <a:endParaRPr lang="en-US" sz="2400" b="1" dirty="0" smtClean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78488" y="6482035"/>
            <a:ext cx="2895600" cy="365125"/>
          </a:xfrm>
        </p:spPr>
        <p:txBody>
          <a:bodyPr/>
          <a:lstStyle/>
          <a:p>
            <a:r>
              <a:rPr lang="en-GB" dirty="0" smtClean="0"/>
              <a:t>Ben Gerrish, Institute of Education, UCL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1" y="3717032"/>
            <a:ext cx="2448272" cy="1621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573016"/>
            <a:ext cx="1728192" cy="1686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3717032"/>
            <a:ext cx="2448272" cy="15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40337"/>
            <a:ext cx="8172400" cy="4596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7490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What do you think could be happening in this picture?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en-GB" dirty="0" smtClean="0"/>
              <a:t>Ben Gerrish, Institute of Education,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14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4-28 at 16.46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505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727"/>
            <a:ext cx="9144496" cy="512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57280" y="6492875"/>
            <a:ext cx="2895600" cy="365125"/>
          </a:xfrm>
        </p:spPr>
        <p:txBody>
          <a:bodyPr/>
          <a:lstStyle/>
          <a:p>
            <a:r>
              <a:rPr lang="en-GB" dirty="0" smtClean="0"/>
              <a:t>Ben Gerrish, Institute of Education,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6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9" t="15506" r="25209" b="11782"/>
          <a:stretch/>
        </p:blipFill>
        <p:spPr bwMode="auto">
          <a:xfrm>
            <a:off x="1979712" y="223736"/>
            <a:ext cx="4850297" cy="623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20-04-28 at 16.46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505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703</Words>
  <Application>Microsoft Office PowerPoint</Application>
  <PresentationFormat>On-screen Show (4:3)</PresentationFormat>
  <Paragraphs>95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Alexandra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talhafidh3.309</dc:creator>
  <cp:lastModifiedBy>Svennevig, Hans</cp:lastModifiedBy>
  <cp:revision>204</cp:revision>
  <cp:lastPrinted>2019-02-01T15:01:27Z</cp:lastPrinted>
  <dcterms:created xsi:type="dcterms:W3CDTF">2016-08-07T21:16:30Z</dcterms:created>
  <dcterms:modified xsi:type="dcterms:W3CDTF">2020-04-29T16:02:25Z</dcterms:modified>
</cp:coreProperties>
</file>